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8" r:id="rId4"/>
    <p:sldMasterId id="2147483699" r:id="rId5"/>
    <p:sldMasterId id="2147483700" r:id="rId6"/>
    <p:sldMasterId id="2147483701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</p:sldIdLst>
  <p:sldSz cy="5143500" cx="9144000"/>
  <p:notesSz cx="6858000" cy="9144000"/>
  <p:embeddedFontLst>
    <p:embeddedFont>
      <p:font typeface="Roboto"/>
      <p:regular r:id="rId42"/>
      <p:bold r:id="rId43"/>
      <p:italic r:id="rId44"/>
      <p:boldItalic r:id="rId45"/>
    </p:embeddedFont>
    <p:embeddedFont>
      <p:font typeface="Open Sans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BA55018-7842-4633-A182-7FF1295845F7}">
  <a:tblStyle styleId="{0BA55018-7842-4633-A182-7FF1295845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font" Target="fonts/Roboto-regular.fntdata"/><Relationship Id="rId41" Type="http://schemas.openxmlformats.org/officeDocument/2006/relationships/slide" Target="slides/slide33.xml"/><Relationship Id="rId44" Type="http://schemas.openxmlformats.org/officeDocument/2006/relationships/font" Target="fonts/Roboto-italic.fntdata"/><Relationship Id="rId43" Type="http://schemas.openxmlformats.org/officeDocument/2006/relationships/font" Target="fonts/Roboto-bold.fntdata"/><Relationship Id="rId46" Type="http://schemas.openxmlformats.org/officeDocument/2006/relationships/font" Target="fonts/OpenSans-regular.fntdata"/><Relationship Id="rId45" Type="http://schemas.openxmlformats.org/officeDocument/2006/relationships/font" Target="fonts/Roboto-boldItalic.fntdata"/><Relationship Id="rId1" Type="http://schemas.openxmlformats.org/officeDocument/2006/relationships/theme" Target="theme/theme5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font" Target="fonts/OpenSans-italic.fntdata"/><Relationship Id="rId47" Type="http://schemas.openxmlformats.org/officeDocument/2006/relationships/font" Target="fonts/OpenSans-bold.fntdata"/><Relationship Id="rId49" Type="http://schemas.openxmlformats.org/officeDocument/2006/relationships/font" Target="fonts/OpenSans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6d7d9d49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16d7d9d49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8e5d42159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8e5d42159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8e5d42159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8e5d42159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64bb4ec7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64bb4ec7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1" marL="1295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oboto"/>
              <a:buChar char="○"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8e5d42159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8e5d42159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1" marL="1295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oboto"/>
              <a:buChar char="○"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8e5d42159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8e5d42159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1" marL="1295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oboto"/>
              <a:buChar char="○"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64bb4ec7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64bb4ec7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8e5d42159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8e5d42159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8e5d42159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8e5d42159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8e5d42159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8e5d42159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8e5d42159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8e5d42159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64bb4ec7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64bb4ec7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8e5d42159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8e5d42159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8e5d42159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8e5d42159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8e5d42159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8e5d42159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8e5d42159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8e5d42159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8e5d42159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8e5d42159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8e5d42159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8e5d42159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8e5d42159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8e5d42159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8e5d42159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8e5d42159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64bb4ec7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64bb4ec7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8e5d421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8e5d421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64bb4ec7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64bb4ec7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8e5d42159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8e5d42159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8e5d42159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8e5d42159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8bbe6437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8bbe6437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8e5d4215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8e5d4215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64bb4ec7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64bb4ec7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8e5d42159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8e5d42159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8e5d42159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8e5d42159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8e5d42159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8e5d42159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8e5d42159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8e5d42159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Relationship Id="rId4" Type="http://schemas.openxmlformats.org/officeDocument/2006/relationships/hyperlink" Target="https://creativecommons.org/licenses/by/4.0/" TargetMode="External"/><Relationship Id="rId5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Relationship Id="rId3" Type="http://schemas.openxmlformats.org/officeDocument/2006/relationships/image" Target="../media/image5.png"/><Relationship Id="rId4" Type="http://schemas.openxmlformats.org/officeDocument/2006/relationships/hyperlink" Target="http://creativecommons.org/licenses/by-nc/4.0/" TargetMode="External"/><Relationship Id="rId5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jp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hyperlink" Target="http://creativecommons.org/licenses/by-nc/4.0/" TargetMode="Externa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jpg"/><Relationship Id="rId3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66" name="Google Shape;6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3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3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0" name="Google Shape;70;p13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1" name="Google Shape;71;p13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72" name="Google Shape;7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/>
          <p:nvPr>
            <p:ph idx="4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3"/>
          <p:cNvSpPr txBox="1"/>
          <p:nvPr/>
        </p:nvSpPr>
        <p:spPr>
          <a:xfrm>
            <a:off x="4545725" y="4767625"/>
            <a:ext cx="1150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Alarms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3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3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" name="Google Shape;7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2" name="Google Shape;92;p16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6" name="Google Shape;96;p1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" name="Google Shape;104;p19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5" name="Google Shape;105;p1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9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header and two columns">
  <p:cSld name="TITLE_AND_TWO_COLUMNS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0" name="Google Shape;110;p20"/>
          <p:cNvSpPr txBox="1"/>
          <p:nvPr>
            <p:ph idx="2" type="body"/>
          </p:nvPr>
        </p:nvSpPr>
        <p:spPr>
          <a:xfrm>
            <a:off x="48324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" name="Google Shape;114;p20"/>
          <p:cNvSpPr txBox="1"/>
          <p:nvPr>
            <p:ph idx="3" type="subTitle"/>
          </p:nvPr>
        </p:nvSpPr>
        <p:spPr>
          <a:xfrm>
            <a:off x="311700" y="1212425"/>
            <a:ext cx="85206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21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" name="Google Shape;122;p2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5" name="Google Shape;125;p2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split.png" id="127" name="Google Shape;12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9" name="Google Shape;129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0" name="Google Shape;130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" name="Google Shape;131;p2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footer.png" id="132" name="Google Shape;13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/>
        </p:nvSpPr>
        <p:spPr>
          <a:xfrm>
            <a:off x="2381675" y="4761375"/>
            <a:ext cx="55089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  </a:t>
            </a:r>
            <a:r>
              <a:rPr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Connect to the Internet - Lesson 9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36" name="Google Shape;136;p2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0" name="Google Shape;140;p2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27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27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6" name="Google Shape;146;p27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7" name="Google Shape;147;p27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148" name="Google Shape;14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7"/>
          <p:cNvSpPr txBox="1"/>
          <p:nvPr>
            <p:ph idx="4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" name="Google Shape;150;p27"/>
          <p:cNvSpPr txBox="1"/>
          <p:nvPr/>
        </p:nvSpPr>
        <p:spPr>
          <a:xfrm>
            <a:off x="2381682" y="4761375"/>
            <a:ext cx="2132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7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017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7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Connect to the Internet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8" name="Google Shape;168;p30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9" name="Google Shape;169;p3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2" name="Google Shape;172;p3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6" name="Google Shape;176;p32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77" name="Google Shape;177;p3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0" name="Google Shape;180;p33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3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33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3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0" name="Google Shape;190;p3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1" name="Google Shape;191;p3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" name="Google Shape;194;p3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/>
          <p:nvPr/>
        </p:nvSpPr>
        <p:spPr>
          <a:xfrm>
            <a:off x="4572000" y="-125"/>
            <a:ext cx="4572000" cy="4660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8" name="Google Shape;198;p3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9" name="Google Shape;199;p3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" name="Google Shape;200;p3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8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203" name="Google Shape;203;p3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6" name="Google Shape;206;p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" name="Google Shape;207;p3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209" name="Google Shape;20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210" name="Google Shape;21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0"/>
          <p:cNvSpPr txBox="1"/>
          <p:nvPr/>
        </p:nvSpPr>
        <p:spPr>
          <a:xfrm>
            <a:off x="2381682" y="4761375"/>
            <a:ext cx="2219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4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40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40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5" name="Google Shape;215;p40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6" name="Google Shape;216;p40"/>
          <p:cNvSpPr txBox="1"/>
          <p:nvPr>
            <p:ph idx="3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" name="Google Shape;217;p40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8" name="Google Shape;21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52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0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40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Create your first Android app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3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5" name="Google Shape;235;p43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6" name="Google Shape;236;p4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4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9" name="Google Shape;239;p4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4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3" name="Google Shape;243;p45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44" name="Google Shape;244;p4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6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7" name="Google Shape;247;p46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8" name="Google Shape;248;p4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" name="Google Shape;249;p4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" name="Google Shape;253;p47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7" name="Google Shape;257;p4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8" name="Google Shape;258;p4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61" name="Google Shape;261;p4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5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65" name="Google Shape;265;p5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6" name="Google Shape;266;p5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" name="Google Shape;267;p5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1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270" name="Google Shape;270;p5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3" name="Google Shape;273;p5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4" name="Google Shape;274;p5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276" name="Google Shape;276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5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p53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53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80" name="Google Shape;280;p53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1" name="Google Shape;281;p53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282" name="Google Shape;28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53"/>
          <p:cNvSpPr txBox="1"/>
          <p:nvPr>
            <p:ph idx="4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4" name="Google Shape;284;p53"/>
          <p:cNvSpPr txBox="1"/>
          <p:nvPr/>
        </p:nvSpPr>
        <p:spPr>
          <a:xfrm>
            <a:off x="2381687" y="4761375"/>
            <a:ext cx="52968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header and two columns">
  <p:cSld name="TITLE_AND_TWO_COLUMNS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idx="1" type="body"/>
          </p:nvPr>
        </p:nvSpPr>
        <p:spPr>
          <a:xfrm>
            <a:off x="3117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8324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3" type="subTitle"/>
          </p:nvPr>
        </p:nvSpPr>
        <p:spPr>
          <a:xfrm>
            <a:off x="311700" y="1212425"/>
            <a:ext cx="85206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7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split.png" id="52" name="Google Shape;5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4" name="Google Shape;54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5" name="Google Shape;55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0"/>
          <p:cNvSpPr txBox="1"/>
          <p:nvPr/>
        </p:nvSpPr>
        <p:spPr>
          <a:xfrm>
            <a:off x="2381675" y="4761375"/>
            <a:ext cx="55089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  </a:t>
            </a:r>
            <a:r>
              <a:rPr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Triggering, Scheduling, and Optimizing - Lesson 8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theme" Target="../theme/theme5.xml"/><Relationship Id="rId1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5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image" Target="../media/image9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" Type="http://schemas.openxmlformats.org/officeDocument/2006/relationships/image" Target="../media/image11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49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4545725" y="4767625"/>
            <a:ext cx="1150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Alarms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81" name="Google Shape;81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4" name="Google Shape;84;p1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15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 txBox="1"/>
          <p:nvPr/>
        </p:nvSpPr>
        <p:spPr>
          <a:xfrm>
            <a:off x="4545725" y="4767625"/>
            <a:ext cx="1150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Alarms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157" name="Google Shape;157;p2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" name="Google Shape;15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0" name="Google Shape;160;p2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9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9"/>
          <p:cNvSpPr txBox="1"/>
          <p:nvPr/>
        </p:nvSpPr>
        <p:spPr>
          <a:xfrm>
            <a:off x="4545725" y="4767625"/>
            <a:ext cx="1150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Alarms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9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29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224" name="Google Shape;224;p4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6" name="Google Shape;226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7" name="Google Shape;227;p4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" name="Google Shape;228;p42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42"/>
          <p:cNvSpPr txBox="1"/>
          <p:nvPr/>
        </p:nvSpPr>
        <p:spPr>
          <a:xfrm>
            <a:off x="4545725" y="4767625"/>
            <a:ext cx="1150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Alarm Manager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42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42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" name="Google Shape;2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eveloper.android.com/reference/android/app/AlarmManager.html#ELAPSED_REALTIME" TargetMode="External"/><Relationship Id="rId4" Type="http://schemas.openxmlformats.org/officeDocument/2006/relationships/hyperlink" Target="https://developer.android.com/reference/android/app/AlarmManager.html#RTC" TargetMode="External"/><Relationship Id="rId5" Type="http://schemas.openxmlformats.org/officeDocument/2006/relationships/hyperlink" Target="https://developer.android.com/reference/android/app/AlarmManager.html#ELAPSED_REALTIME_WAKEUP" TargetMode="External"/><Relationship Id="rId6" Type="http://schemas.openxmlformats.org/officeDocument/2006/relationships/hyperlink" Target="https://developer.android.com/reference/android/app/AlarmManager.html#RTC_WAKEUP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eveloper.android.com/reference/android/app/AlarmManager.html#setInexactRepeating(int,%20long,%20long,%20android.app.PendingIntent)" TargetMode="External"/><Relationship Id="rId4" Type="http://schemas.openxmlformats.org/officeDocument/2006/relationships/hyperlink" Target="https://developer.android.com/reference/android/app/AlarmManager.html#setRepeating(int,%20long,%20long,%20android.app.PendingIntent)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eveloper.android.com/reference/android/os/Handler.html" TargetMode="External"/><Relationship Id="rId4" Type="http://schemas.openxmlformats.org/officeDocument/2006/relationships/hyperlink" Target="https://developer.android.com/training/sync-adapters/creating-sync-adapter.html" TargetMode="External"/><Relationship Id="rId5" Type="http://schemas.openxmlformats.org/officeDocument/2006/relationships/hyperlink" Target="https://developer.android.com/reference/android/app/job/JobScheduler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eveloper.android.com/reference/android/app/AlarmManager.html" TargetMode="External"/><Relationship Id="rId4" Type="http://schemas.openxmlformats.org/officeDocument/2006/relationships/hyperlink" Target="https://developer.android.com/reference/android/content/Intent.html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eveloper.android.com/reference/android/app/AlarmManager.html#set(int,%20long,%20android.app.PendingIntent)" TargetMode="External"/><Relationship Id="rId4" Type="http://schemas.openxmlformats.org/officeDocument/2006/relationships/hyperlink" Target="https://developer.android.com/reference/android/app/AlarmManager.html#setWindow(int,%20long,%20long,%20android.app.PendingIntent)" TargetMode="External"/><Relationship Id="rId5" Type="http://schemas.openxmlformats.org/officeDocument/2006/relationships/hyperlink" Target="https://developer.android.com/reference/android/app/AlarmManager.html#setExact(int,%20long,%20android.app.PendingIntent)" TargetMode="External"/><Relationship Id="rId6" Type="http://schemas.openxmlformats.org/officeDocument/2006/relationships/hyperlink" Target="https://developer.android.com/reference/android/app/AlarmManager.html#set(int,%20long,%20android.app.PendingIntent)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eveloper.android.com/reference/android/app/AlarmManager.html#setInexactRepeating(int,%20long,%20long,%20android.app.PendingIntent)" TargetMode="External"/><Relationship Id="rId4" Type="http://schemas.openxmlformats.org/officeDocument/2006/relationships/hyperlink" Target="https://developer.android.com/reference/android/app/AlarmManager.html#setRepeating(int,%20long,%20long,%20android.app.PendingIntent)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eveloper.android.com/reference/android/app/AlarmManager.html#setInexactRepeating(int,%20long,%20long,%20android.app.PendingIntent)" TargetMode="External"/><Relationship Id="rId4" Type="http://schemas.openxmlformats.org/officeDocument/2006/relationships/hyperlink" Target="https://developer.android.com/reference/android/app/PendingIntent.html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developer.android.com/reference/android/app/AlarmManager.html#setAlarmClock(android.app.AlarmManager.AlarmClockInfo,%20android.app.PendingIntent)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developer.android.com/training/scheduling/alarms.html" TargetMode="External"/><Relationship Id="rId4" Type="http://schemas.openxmlformats.org/officeDocument/2006/relationships/hyperlink" Target="https://developer.android.com/reference/android/app/AlarmManager.html" TargetMode="External"/><Relationship Id="rId5" Type="http://schemas.openxmlformats.org/officeDocument/2006/relationships/hyperlink" Target="https://developer.android.com/reference/android/app/AlarmManager.html" TargetMode="External"/><Relationship Id="rId6" Type="http://schemas.openxmlformats.org/officeDocument/2006/relationships/hyperlink" Target="https://plus.google.com/+AndroidDevelopers/posts/GdNrQciPwqo" TargetMode="External"/><Relationship Id="rId7" Type="http://schemas.openxmlformats.org/officeDocument/2006/relationships/hyperlink" Target="https://www.youtube.com/watch?v=7maNuWjL3Wc" TargetMode="External"/><Relationship Id="rId8" Type="http://schemas.openxmlformats.org/officeDocument/2006/relationships/hyperlink" Target="https://developer.android.com/training/monitoring-device-state/doze-standby.html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google-developer-training.github.io/android-developer-fundamentals-course-concepts-v2/unit-3-working-in-the-background/lesson-8-alarms-and-schedulers/8-2-c-alarms/8-2-c-alarms.html" TargetMode="External"/><Relationship Id="rId4" Type="http://schemas.openxmlformats.org/officeDocument/2006/relationships/hyperlink" Target="https://codelabs.developers.google.com/codelabs/android-training-alarm-manager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" name="Google Shape;292;p55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55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Alarms and Schedulers 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294" name="Google Shape;294;p55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8</a:t>
            </a:r>
            <a:endParaRPr/>
          </a:p>
        </p:txBody>
      </p:sp>
      <p:sp>
        <p:nvSpPr>
          <p:cNvPr id="295" name="Google Shape;295;p55"/>
          <p:cNvSpPr txBox="1"/>
          <p:nvPr>
            <p:ph idx="4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" name="Google Shape;296;p55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Developer Fundamentals V2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alarms</a:t>
            </a:r>
            <a:endParaRPr/>
          </a:p>
        </p:txBody>
      </p:sp>
      <p:sp>
        <p:nvSpPr>
          <p:cNvPr id="373" name="Google Shape;373;p6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74" name="Google Shape;374;p64"/>
          <p:cNvGraphicFramePr/>
          <p:nvPr/>
        </p:nvGraphicFramePr>
        <p:xfrm>
          <a:off x="246275" y="996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{0BA55018-7842-4633-A182-7FF1295845F7}</a:tableStyleId>
              </a:tblPr>
              <a:tblGrid>
                <a:gridCol w="1980250"/>
                <a:gridCol w="3261475"/>
                <a:gridCol w="3599675"/>
              </a:tblGrid>
              <a:tr h="1121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Elapsed Real Time (ERT)</a:t>
                      </a:r>
                      <a:r>
                        <a:rPr b="1" lang="en" sz="2400">
                          <a:solidFill>
                            <a:srgbClr val="42424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—since system boot</a:t>
                      </a:r>
                      <a:endParaRPr b="1"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Real Time Clock </a:t>
                      </a:r>
                      <a:r>
                        <a:rPr b="1"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</a:t>
                      </a:r>
                      <a:r>
                        <a:rPr b="1"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RTC)</a:t>
                      </a:r>
                      <a:r>
                        <a:rPr b="1" lang="en" sz="2400">
                          <a:solidFill>
                            <a:srgbClr val="42424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—time of day matters</a:t>
                      </a:r>
                      <a:endParaRPr b="1"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1121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Do not wake up device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400" u="sng">
                          <a:solidFill>
                            <a:srgbClr val="1155C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3"/>
                        </a:rPr>
                        <a:t>ELAPSED_REALTIME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400" u="sng">
                          <a:solidFill>
                            <a:srgbClr val="1155C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4"/>
                        </a:rPr>
                        <a:t>RTC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1121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Wake up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400" u="sng">
                          <a:solidFill>
                            <a:srgbClr val="1155C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5"/>
                        </a:rPr>
                        <a:t>ELAPSED_REALTIME_WAKEUP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400" u="sng">
                          <a:solidFill>
                            <a:srgbClr val="1155C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6"/>
                        </a:rPr>
                        <a:t>RTC_WAKEUP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5"/>
          <p:cNvSpPr txBox="1"/>
          <p:nvPr>
            <p:ph type="title"/>
          </p:nvPr>
        </p:nvSpPr>
        <p:spPr>
          <a:xfrm>
            <a:off x="265500" y="1614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Alarms Best Practices</a:t>
            </a:r>
            <a:endParaRPr/>
          </a:p>
        </p:txBody>
      </p:sp>
      <p:sp>
        <p:nvSpPr>
          <p:cNvPr id="380" name="Google Shape;380;p6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6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everybody syncs at the same time...</a:t>
            </a:r>
            <a:endParaRPr/>
          </a:p>
        </p:txBody>
      </p:sp>
      <p:sp>
        <p:nvSpPr>
          <p:cNvPr id="387" name="Google Shape;387;p66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Imagine an app with millions of users: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Server sync operation based on clock time.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Every instance of app syncs at 11:00 p.m.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Load on the server could result in high latency or even "denial of service" </a:t>
            </a:r>
            <a:endParaRPr/>
          </a:p>
        </p:txBody>
      </p:sp>
      <p:sp>
        <p:nvSpPr>
          <p:cNvPr id="388" name="Google Shape;388;p6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66"/>
          <p:cNvSpPr/>
          <p:nvPr/>
        </p:nvSpPr>
        <p:spPr>
          <a:xfrm>
            <a:off x="280850" y="3204954"/>
            <a:ext cx="504000" cy="63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Alarm Best Practices</a:t>
            </a:r>
            <a:endParaRPr/>
          </a:p>
        </p:txBody>
      </p:sp>
      <p:sp>
        <p:nvSpPr>
          <p:cNvPr id="395" name="Google Shape;395;p67"/>
          <p:cNvSpPr txBox="1"/>
          <p:nvPr>
            <p:ph idx="1" type="body"/>
          </p:nvPr>
        </p:nvSpPr>
        <p:spPr>
          <a:xfrm>
            <a:off x="311700" y="1533475"/>
            <a:ext cx="8520600" cy="20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Add randomness to network requests on alarms.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Minimize alarm frequency.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ELAPSED_REALTIME</a:t>
            </a:r>
            <a:r>
              <a:rPr lang="en"/>
              <a:t>, not clock time, if you can.</a:t>
            </a:r>
            <a:endParaRPr/>
          </a:p>
        </p:txBody>
      </p:sp>
      <p:sp>
        <p:nvSpPr>
          <p:cNvPr id="396" name="Google Shape;396;p6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Battery</a:t>
            </a:r>
            <a:endParaRPr/>
          </a:p>
        </p:txBody>
      </p:sp>
      <p:sp>
        <p:nvSpPr>
          <p:cNvPr id="402" name="Google Shape;402;p68"/>
          <p:cNvSpPr txBox="1"/>
          <p:nvPr>
            <p:ph idx="1" type="body"/>
          </p:nvPr>
        </p:nvSpPr>
        <p:spPr>
          <a:xfrm>
            <a:off x="311700" y="1076275"/>
            <a:ext cx="8079900" cy="29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Minimize waking up the device.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inexact alarms.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Android synchronizes multiple inexact repeating alarms and fires them at the same time.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Reduces the drain on the battery.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Use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setInexactRepeating()</a:t>
            </a:r>
            <a:r>
              <a:rPr lang="en"/>
              <a:t> instead of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setRepeating()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6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not to use an alarm</a:t>
            </a:r>
            <a:endParaRPr/>
          </a:p>
        </p:txBody>
      </p:sp>
      <p:sp>
        <p:nvSpPr>
          <p:cNvPr id="409" name="Google Shape;409;p69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Ticks, timeouts, and while app is running—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Handler</a:t>
            </a:r>
            <a:r>
              <a:rPr lang="en"/>
              <a:t>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Server sync—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SyncAdapter</a:t>
            </a:r>
            <a:r>
              <a:rPr lang="en"/>
              <a:t> with Cloud Messaging Service.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Inexact time and resource efficiency—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JobScheduler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0" name="Google Shape;410;p6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0"/>
          <p:cNvSpPr txBox="1"/>
          <p:nvPr>
            <p:ph type="title"/>
          </p:nvPr>
        </p:nvSpPr>
        <p:spPr>
          <a:xfrm>
            <a:off x="265500" y="1614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AlarmManager</a:t>
            </a:r>
            <a:endParaRPr/>
          </a:p>
        </p:txBody>
      </p:sp>
      <p:sp>
        <p:nvSpPr>
          <p:cNvPr id="416" name="Google Shape;416;p7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7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AlarmManager</a:t>
            </a:r>
            <a:endParaRPr/>
          </a:p>
        </p:txBody>
      </p:sp>
      <p:sp>
        <p:nvSpPr>
          <p:cNvPr id="423" name="Google Shape;423;p71"/>
          <p:cNvSpPr txBox="1"/>
          <p:nvPr>
            <p:ph idx="1" type="body"/>
          </p:nvPr>
        </p:nvSpPr>
        <p:spPr>
          <a:xfrm>
            <a:off x="311700" y="1228675"/>
            <a:ext cx="8709600" cy="31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AlarmManager</a:t>
            </a:r>
            <a:r>
              <a:rPr lang="en"/>
              <a:t> provides access to system alarm services.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Schedules future operation.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When alarm goes off,  registered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Intent</a:t>
            </a:r>
            <a:r>
              <a:rPr lang="en"/>
              <a:t> is broadcast.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Alarms are retained while device is asleep.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Firing alarms can wake device.</a:t>
            </a:r>
            <a:endParaRPr/>
          </a:p>
        </p:txBody>
      </p:sp>
      <p:sp>
        <p:nvSpPr>
          <p:cNvPr id="424" name="Google Shape;424;p7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an AlarmManager</a:t>
            </a:r>
            <a:endParaRPr/>
          </a:p>
        </p:txBody>
      </p:sp>
      <p:sp>
        <p:nvSpPr>
          <p:cNvPr id="430" name="Google Shape;430;p72"/>
          <p:cNvSpPr txBox="1"/>
          <p:nvPr>
            <p:ph idx="1" type="body"/>
          </p:nvPr>
        </p:nvSpPr>
        <p:spPr>
          <a:xfrm>
            <a:off x="107375" y="2173650"/>
            <a:ext cx="8913900" cy="12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AlarmManager alarmManager =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(AlarmManager) getSystemService(ALARM_SERVICE);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1" name="Google Shape;431;p7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3"/>
          <p:cNvSpPr txBox="1"/>
          <p:nvPr>
            <p:ph type="title"/>
          </p:nvPr>
        </p:nvSpPr>
        <p:spPr>
          <a:xfrm>
            <a:off x="265500" y="1614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Scheduling Alarms</a:t>
            </a:r>
            <a:endParaRPr/>
          </a:p>
        </p:txBody>
      </p:sp>
      <p:sp>
        <p:nvSpPr>
          <p:cNvPr id="437" name="Google Shape;437;p7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7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6"/>
          <p:cNvSpPr txBox="1"/>
          <p:nvPr>
            <p:ph type="ctrTitle"/>
          </p:nvPr>
        </p:nvSpPr>
        <p:spPr>
          <a:xfrm>
            <a:off x="311700" y="1006799"/>
            <a:ext cx="8520600" cy="183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8.2 Alarms</a:t>
            </a:r>
            <a:endParaRPr/>
          </a:p>
        </p:txBody>
      </p:sp>
      <p:sp>
        <p:nvSpPr>
          <p:cNvPr id="302" name="Google Shape;302;p5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you need to to schedule an alarm</a:t>
            </a:r>
            <a:endParaRPr/>
          </a:p>
        </p:txBody>
      </p:sp>
      <p:sp>
        <p:nvSpPr>
          <p:cNvPr id="444" name="Google Shape;444;p74"/>
          <p:cNvSpPr txBox="1"/>
          <p:nvPr>
            <p:ph idx="1" type="body"/>
          </p:nvPr>
        </p:nvSpPr>
        <p:spPr>
          <a:xfrm>
            <a:off x="311700" y="1302425"/>
            <a:ext cx="8055300" cy="29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Type of alarm.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Time to trigger.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Interval for repeating alarms.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PendingIntent</a:t>
            </a:r>
            <a:r>
              <a:rPr lang="en"/>
              <a:t> to deliver at the specified time </a:t>
            </a:r>
            <a:br>
              <a:rPr lang="en"/>
            </a:br>
            <a:r>
              <a:rPr lang="en"/>
              <a:t>(just like notifications).</a:t>
            </a:r>
            <a:endParaRPr/>
          </a:p>
        </p:txBody>
      </p:sp>
      <p:sp>
        <p:nvSpPr>
          <p:cNvPr id="445" name="Google Shape;445;p7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 a single alarm</a:t>
            </a:r>
            <a:endParaRPr/>
          </a:p>
        </p:txBody>
      </p:sp>
      <p:sp>
        <p:nvSpPr>
          <p:cNvPr id="451" name="Google Shape;451;p75"/>
          <p:cNvSpPr txBox="1"/>
          <p:nvPr>
            <p:ph idx="1" type="body"/>
          </p:nvPr>
        </p:nvSpPr>
        <p:spPr>
          <a:xfrm>
            <a:off x="247800" y="1318950"/>
            <a:ext cx="8681400" cy="28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set()</a:t>
            </a:r>
            <a:r>
              <a:rPr lang="en"/>
              <a:t>—single, inexact alarm.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setWindow()</a:t>
            </a:r>
            <a:r>
              <a:rPr lang="en"/>
              <a:t>—single inexact alarm in window of time.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setExact()</a:t>
            </a:r>
            <a:r>
              <a:rPr lang="en"/>
              <a:t>—single exact alarm.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More power saving options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AlarmManager</a:t>
            </a:r>
            <a:r>
              <a:rPr lang="en"/>
              <a:t> API 23+.</a:t>
            </a:r>
            <a:endParaRPr/>
          </a:p>
        </p:txBody>
      </p:sp>
      <p:sp>
        <p:nvSpPr>
          <p:cNvPr id="452" name="Google Shape;452;p7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 a repeating alarm</a:t>
            </a:r>
            <a:endParaRPr/>
          </a:p>
        </p:txBody>
      </p:sp>
      <p:sp>
        <p:nvSpPr>
          <p:cNvPr id="458" name="Google Shape;458;p76"/>
          <p:cNvSpPr txBox="1"/>
          <p:nvPr>
            <p:ph idx="1" type="body"/>
          </p:nvPr>
        </p:nvSpPr>
        <p:spPr>
          <a:xfrm>
            <a:off x="247800" y="1090350"/>
            <a:ext cx="8681400" cy="28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Consolas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setInexactRepeating()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repeating, inexact alarm.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Consolas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setRepeating()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Prior to API 19, creates a repeating, exact alarm. 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After API 19, same as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setInexactRepeating()</a:t>
            </a:r>
            <a:r>
              <a:rPr lang="en"/>
              <a:t>.</a:t>
            </a:r>
            <a:endParaRPr/>
          </a:p>
        </p:txBody>
      </p:sp>
      <p:sp>
        <p:nvSpPr>
          <p:cNvPr id="459" name="Google Shape;459;p7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setInexactRepeating()</a:t>
            </a:r>
            <a:endParaRPr/>
          </a:p>
        </p:txBody>
      </p:sp>
      <p:sp>
        <p:nvSpPr>
          <p:cNvPr id="465" name="Google Shape;465;p77"/>
          <p:cNvSpPr txBox="1"/>
          <p:nvPr>
            <p:ph idx="1" type="body"/>
          </p:nvPr>
        </p:nvSpPr>
        <p:spPr>
          <a:xfrm>
            <a:off x="107375" y="1106850"/>
            <a:ext cx="8913900" cy="34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setInexactRepeating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int alarmType,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long triggerAtMillis,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long intervalMillis,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PendingIntent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operation)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6" name="Google Shape;466;p7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an inexact alarm</a:t>
            </a:r>
            <a:endParaRPr/>
          </a:p>
        </p:txBody>
      </p:sp>
      <p:sp>
        <p:nvSpPr>
          <p:cNvPr id="472" name="Google Shape;472;p78"/>
          <p:cNvSpPr txBox="1"/>
          <p:nvPr>
            <p:ph idx="1" type="body"/>
          </p:nvPr>
        </p:nvSpPr>
        <p:spPr>
          <a:xfrm>
            <a:off x="107375" y="1106850"/>
            <a:ext cx="8913900" cy="34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alarmManager.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setInexactRepeating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AlarmManager.</a:t>
            </a:r>
            <a:r>
              <a:rPr lang="en">
                <a:highlight>
                  <a:srgbClr val="ECFFE5"/>
                </a:highlight>
                <a:latin typeface="Consolas"/>
                <a:ea typeface="Consolas"/>
                <a:cs typeface="Consolas"/>
                <a:sym typeface="Consolas"/>
              </a:rPr>
              <a:t>ELAPSED_REALTIME_WAKEUP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SystemClock.elapsedRealtime() </a:t>
            </a:r>
            <a:endParaRPr>
              <a:highlight>
                <a:srgbClr val="F3F3F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"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 + AlarmManager.INTERVAL_FIFTEEN_MINUTES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highlight>
                  <a:srgbClr val="FFFECF"/>
                </a:highlight>
                <a:latin typeface="Consolas"/>
                <a:ea typeface="Consolas"/>
                <a:cs typeface="Consolas"/>
                <a:sym typeface="Consolas"/>
              </a:rPr>
              <a:t>AlarmManager.INTERVAL_FIFTEEN_MINUTES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,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>
                <a:highlight>
                  <a:srgbClr val="D9EDFF"/>
                </a:highlight>
                <a:latin typeface="Consolas"/>
                <a:ea typeface="Consolas"/>
                <a:cs typeface="Consolas"/>
                <a:sym typeface="Consolas"/>
              </a:rPr>
              <a:t>notifyPendingIntent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3" name="Google Shape;473;p7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9"/>
          <p:cNvSpPr txBox="1"/>
          <p:nvPr>
            <p:ph type="title"/>
          </p:nvPr>
        </p:nvSpPr>
        <p:spPr>
          <a:xfrm>
            <a:off x="265500" y="1614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Alarm Considerations</a:t>
            </a:r>
            <a:endParaRPr/>
          </a:p>
        </p:txBody>
      </p:sp>
      <p:sp>
        <p:nvSpPr>
          <p:cNvPr id="479" name="Google Shape;479;p7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7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Checking for an existing alarm</a:t>
            </a:r>
            <a:endParaRPr/>
          </a:p>
        </p:txBody>
      </p:sp>
      <p:sp>
        <p:nvSpPr>
          <p:cNvPr id="486" name="Google Shape;486;p80"/>
          <p:cNvSpPr txBox="1"/>
          <p:nvPr>
            <p:ph idx="1" type="body"/>
          </p:nvPr>
        </p:nvSpPr>
        <p:spPr>
          <a:xfrm>
            <a:off x="173475" y="1031500"/>
            <a:ext cx="8763900" cy="30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boolean alarmExists =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(PendingIntent.getBroadcast(this,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0, notifyIntent,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PendingIntent.FLAG_NO_CREATE) != null);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8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Doze and Standby</a:t>
            </a:r>
            <a:endParaRPr/>
          </a:p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325875" y="1393275"/>
            <a:ext cx="8442000" cy="28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Doze—completely stationary, unplugged, and idle device.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Standby—unplugged device on idle apps.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Alarms will not fire.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API 23+.</a:t>
            </a:r>
            <a:endParaRPr/>
          </a:p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8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visible alarms</a:t>
            </a:r>
            <a:endParaRPr/>
          </a:p>
        </p:txBody>
      </p:sp>
      <p:sp>
        <p:nvSpPr>
          <p:cNvPr id="500" name="Google Shape;500;p82"/>
          <p:cNvSpPr txBox="1"/>
          <p:nvPr>
            <p:ph idx="1" type="body"/>
          </p:nvPr>
        </p:nvSpPr>
        <p:spPr>
          <a:xfrm>
            <a:off x="325875" y="1012275"/>
            <a:ext cx="8616000" cy="3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Consolas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setAlarmClock()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System UI may display time/icon.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Precise.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Works when device is idle.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App can retrieve next alarm with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getNextAlarmClock().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API 21+. </a:t>
            </a:r>
            <a:endParaRPr/>
          </a:p>
        </p:txBody>
      </p:sp>
      <p:sp>
        <p:nvSpPr>
          <p:cNvPr id="501" name="Google Shape;501;p8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8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Cancel an alarm</a:t>
            </a:r>
            <a:endParaRPr/>
          </a:p>
        </p:txBody>
      </p:sp>
      <p:sp>
        <p:nvSpPr>
          <p:cNvPr id="507" name="Google Shape;507;p83"/>
          <p:cNvSpPr txBox="1"/>
          <p:nvPr>
            <p:ph idx="1" type="body"/>
          </p:nvPr>
        </p:nvSpPr>
        <p:spPr>
          <a:xfrm>
            <a:off x="311700" y="1623750"/>
            <a:ext cx="8520600" cy="26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</a:t>
            </a:r>
            <a:r>
              <a:rPr lang="en"/>
              <a:t>all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cancel()</a:t>
            </a:r>
            <a:r>
              <a:rPr lang="en"/>
              <a:t> on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Alarm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M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anager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pass in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PendingIntent.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alarmManager.cancel(alarmPendingIntent);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8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308" name="Google Shape;308;p57"/>
          <p:cNvSpPr txBox="1"/>
          <p:nvPr>
            <p:ph idx="1" type="body"/>
          </p:nvPr>
        </p:nvSpPr>
        <p:spPr>
          <a:xfrm>
            <a:off x="311700" y="1269775"/>
            <a:ext cx="8520600" cy="26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What are Alarms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Alarms Best Practices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Alarm Manager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Scheduling Alarms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More Alarm Considerations</a:t>
            </a:r>
            <a:endParaRPr/>
          </a:p>
        </p:txBody>
      </p:sp>
      <p:sp>
        <p:nvSpPr>
          <p:cNvPr id="309" name="Google Shape;309;p5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Alarms and Reboots</a:t>
            </a:r>
            <a:endParaRPr/>
          </a:p>
        </p:txBody>
      </p:sp>
      <p:sp>
        <p:nvSpPr>
          <p:cNvPr id="514" name="Google Shape;514;p84"/>
          <p:cNvSpPr txBox="1"/>
          <p:nvPr>
            <p:ph idx="1" type="body"/>
          </p:nvPr>
        </p:nvSpPr>
        <p:spPr>
          <a:xfrm>
            <a:off x="311700" y="1470838"/>
            <a:ext cx="8160900" cy="29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Alarms are cleared when device is off or rebooted.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a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BroadcastReceiver</a:t>
            </a:r>
            <a:r>
              <a:rPr lang="en"/>
              <a:t> registered for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BOOT_COMPLETED</a:t>
            </a:r>
            <a:r>
              <a:rPr lang="en"/>
              <a:t> event and set the alarm in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onReceive()</a:t>
            </a:r>
            <a:r>
              <a:rPr lang="en"/>
              <a:t> method.</a:t>
            </a:r>
            <a:endParaRPr/>
          </a:p>
        </p:txBody>
      </p:sp>
      <p:sp>
        <p:nvSpPr>
          <p:cNvPr id="515" name="Google Shape;515;p8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8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521" name="Google Shape;521;p85"/>
          <p:cNvSpPr txBox="1"/>
          <p:nvPr>
            <p:ph idx="1" type="body"/>
          </p:nvPr>
        </p:nvSpPr>
        <p:spPr>
          <a:xfrm>
            <a:off x="235500" y="1331750"/>
            <a:ext cx="8690100" cy="29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Schedule Repeating Alarms Guide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AlarmManager</a:t>
            </a:r>
            <a:r>
              <a:rPr lang="en" u="sng">
                <a:solidFill>
                  <a:schemeClr val="hlink"/>
                </a:solidFill>
                <a:hlinkClick r:id="rId5"/>
              </a:rPr>
              <a:t> reference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Choosing an Alarm Blog Post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Scheduling Alarms Presentation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Optimizing for Doze and Standby</a:t>
            </a:r>
            <a:endParaRPr/>
          </a:p>
        </p:txBody>
      </p:sp>
      <p:sp>
        <p:nvSpPr>
          <p:cNvPr id="522" name="Google Shape;522;p8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What's Next?</a:t>
            </a:r>
            <a:endParaRPr/>
          </a:p>
        </p:txBody>
      </p:sp>
      <p:sp>
        <p:nvSpPr>
          <p:cNvPr id="528" name="Google Shape;528;p8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9" name="Google Shape;529;p86"/>
          <p:cNvSpPr txBox="1"/>
          <p:nvPr/>
        </p:nvSpPr>
        <p:spPr>
          <a:xfrm>
            <a:off x="311700" y="2214950"/>
            <a:ext cx="8520600" cy="1385400"/>
          </a:xfrm>
          <a:prstGeom prst="rect">
            <a:avLst/>
          </a:prstGeom>
          <a:noFill/>
          <a:ln cap="flat" cmpd="sng" w="38100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Concept Chapter: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8.2 Alarms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Practical: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8.2 The Alarm Manager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535" name="Google Shape;535;p8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8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7" name="Google Shape;537;p8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8"/>
          <p:cNvSpPr txBox="1"/>
          <p:nvPr>
            <p:ph type="title"/>
          </p:nvPr>
        </p:nvSpPr>
        <p:spPr>
          <a:xfrm>
            <a:off x="265500" y="1614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Alarms</a:t>
            </a:r>
            <a:endParaRPr/>
          </a:p>
        </p:txBody>
      </p:sp>
      <p:sp>
        <p:nvSpPr>
          <p:cNvPr id="315" name="Google Shape;315;p5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5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alarm in Android?</a:t>
            </a:r>
            <a:endParaRPr/>
          </a:p>
        </p:txBody>
      </p:sp>
      <p:sp>
        <p:nvSpPr>
          <p:cNvPr id="322" name="Google Shape;322;p59"/>
          <p:cNvSpPr txBox="1"/>
          <p:nvPr>
            <p:ph idx="1" type="body"/>
          </p:nvPr>
        </p:nvSpPr>
        <p:spPr>
          <a:xfrm>
            <a:off x="311700" y="1304875"/>
            <a:ext cx="8411100" cy="26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Not an actual alarm clock.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Schedules something to happen at a set time.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Fire intents at set times or intervals.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Goes off once or recurring.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Can be based on a real-time clock or elapsed time.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App does not need to run for alarm to be active.</a:t>
            </a:r>
            <a:endParaRPr/>
          </a:p>
        </p:txBody>
      </p:sp>
      <p:sp>
        <p:nvSpPr>
          <p:cNvPr id="323" name="Google Shape;323;p5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4" name="Google Shape;32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1475" y="212675"/>
            <a:ext cx="1405476" cy="1786276"/>
          </a:xfrm>
          <a:prstGeom prst="rect">
            <a:avLst/>
          </a:prstGeom>
          <a:noFill/>
          <a:ln cap="flat" cmpd="sng" w="28575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0"/>
          <p:cNvSpPr/>
          <p:nvPr/>
        </p:nvSpPr>
        <p:spPr>
          <a:xfrm>
            <a:off x="2223025" y="1034570"/>
            <a:ext cx="23130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60"/>
          <p:cNvSpPr/>
          <p:nvPr/>
        </p:nvSpPr>
        <p:spPr>
          <a:xfrm>
            <a:off x="0" y="1034570"/>
            <a:ext cx="20982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60"/>
          <p:cNvSpPr/>
          <p:nvPr/>
        </p:nvSpPr>
        <p:spPr>
          <a:xfrm>
            <a:off x="2161875" y="1037265"/>
            <a:ext cx="23130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60"/>
          <p:cNvSpPr/>
          <p:nvPr/>
        </p:nvSpPr>
        <p:spPr>
          <a:xfrm>
            <a:off x="4630275" y="1037265"/>
            <a:ext cx="22314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60"/>
          <p:cNvSpPr/>
          <p:nvPr/>
        </p:nvSpPr>
        <p:spPr>
          <a:xfrm>
            <a:off x="7017075" y="1037265"/>
            <a:ext cx="20982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60"/>
          <p:cNvSpPr txBox="1"/>
          <p:nvPr>
            <p:ph type="title"/>
          </p:nvPr>
        </p:nvSpPr>
        <p:spPr>
          <a:xfrm>
            <a:off x="82600" y="170825"/>
            <a:ext cx="902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alarms work with components</a:t>
            </a:r>
            <a:endParaRPr/>
          </a:p>
        </p:txBody>
      </p:sp>
      <p:sp>
        <p:nvSpPr>
          <p:cNvPr id="335" name="Google Shape;335;p6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6" name="Google Shape;33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1750" y="1294375"/>
            <a:ext cx="952475" cy="12105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v_standup.png" id="337" name="Google Shape;337;p60"/>
          <p:cNvPicPr preferRelativeResize="0"/>
          <p:nvPr/>
        </p:nvPicPr>
        <p:blipFill rotWithShape="1">
          <a:blip r:embed="rId4">
            <a:alphaModFix/>
          </a:blip>
          <a:srcRect b="7385" l="0" r="0" t="3843"/>
          <a:stretch/>
        </p:blipFill>
        <p:spPr>
          <a:xfrm>
            <a:off x="82600" y="897625"/>
            <a:ext cx="1429950" cy="2257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v_standup_notification.png" id="338" name="Google Shape;338;p60"/>
          <p:cNvPicPr preferRelativeResize="0"/>
          <p:nvPr/>
        </p:nvPicPr>
        <p:blipFill rotWithShape="1">
          <a:blip r:embed="rId5">
            <a:alphaModFix/>
          </a:blip>
          <a:srcRect b="129" l="0" r="0" t="139"/>
          <a:stretch/>
        </p:blipFill>
        <p:spPr>
          <a:xfrm>
            <a:off x="7165901" y="1239165"/>
            <a:ext cx="1800537" cy="31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60"/>
          <p:cNvSpPr/>
          <p:nvPr/>
        </p:nvSpPr>
        <p:spPr>
          <a:xfrm>
            <a:off x="4649476" y="2056400"/>
            <a:ext cx="2231400" cy="1210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BroadcastReceiver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wakes up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delivers notification</a:t>
            </a:r>
            <a:endParaRPr sz="1800"/>
          </a:p>
        </p:txBody>
      </p:sp>
      <p:sp>
        <p:nvSpPr>
          <p:cNvPr id="340" name="Google Shape;340;p60"/>
          <p:cNvSpPr txBox="1"/>
          <p:nvPr/>
        </p:nvSpPr>
        <p:spPr>
          <a:xfrm>
            <a:off x="82600" y="3187375"/>
            <a:ext cx="2015400" cy="13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Activity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creates a notification and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sets an alarm.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60"/>
          <p:cNvSpPr txBox="1"/>
          <p:nvPr/>
        </p:nvSpPr>
        <p:spPr>
          <a:xfrm>
            <a:off x="2238075" y="3217825"/>
            <a:ext cx="2231400" cy="13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Alarm triggers and sends out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Intent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App may be destroyed so…</a:t>
            </a:r>
            <a:r>
              <a:rPr lang="en"/>
              <a:t>.</a:t>
            </a:r>
            <a:endParaRPr/>
          </a:p>
        </p:txBody>
      </p:sp>
      <p:sp>
        <p:nvSpPr>
          <p:cNvPr id="342" name="Google Shape;342;p60"/>
          <p:cNvSpPr/>
          <p:nvPr/>
        </p:nvSpPr>
        <p:spPr>
          <a:xfrm>
            <a:off x="4687569" y="1034570"/>
            <a:ext cx="22314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60"/>
          <p:cNvSpPr/>
          <p:nvPr/>
        </p:nvSpPr>
        <p:spPr>
          <a:xfrm>
            <a:off x="4687569" y="2053700"/>
            <a:ext cx="2231400" cy="1210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nsolas"/>
                <a:ea typeface="Consolas"/>
                <a:cs typeface="Consolas"/>
                <a:sym typeface="Consolas"/>
              </a:rPr>
              <a:t>BroadcastReceiver</a:t>
            </a:r>
            <a:endParaRPr sz="1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wakes up the app and delivers the notification.</a:t>
            </a:r>
            <a:endParaRPr sz="1800"/>
          </a:p>
        </p:txBody>
      </p:sp>
      <p:sp>
        <p:nvSpPr>
          <p:cNvPr id="344" name="Google Shape;344;p60"/>
          <p:cNvSpPr/>
          <p:nvPr/>
        </p:nvSpPr>
        <p:spPr>
          <a:xfrm>
            <a:off x="974700" y="1969528"/>
            <a:ext cx="1833750" cy="467550"/>
          </a:xfrm>
          <a:custGeom>
            <a:rect b="b" l="l" r="r" t="t"/>
            <a:pathLst>
              <a:path extrusionOk="0" h="18702" w="73350">
                <a:moveTo>
                  <a:pt x="0" y="7786"/>
                </a:moveTo>
                <a:cubicBezTo>
                  <a:pt x="7496" y="14034"/>
                  <a:pt x="18063" y="20783"/>
                  <a:pt x="27424" y="18028"/>
                </a:cubicBezTo>
                <a:cubicBezTo>
                  <a:pt x="36539" y="15346"/>
                  <a:pt x="42384" y="6086"/>
                  <a:pt x="50883" y="1838"/>
                </a:cubicBezTo>
                <a:cubicBezTo>
                  <a:pt x="57588" y="-1513"/>
                  <a:pt x="65854" y="847"/>
                  <a:pt x="73350" y="847"/>
                </a:cubicBezTo>
              </a:path>
            </a:pathLst>
          </a:custGeom>
          <a:noFill/>
          <a:ln cap="flat" cmpd="sng" w="28575">
            <a:solidFill>
              <a:srgbClr val="4CAF5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45" name="Google Shape;345;p60"/>
          <p:cNvSpPr/>
          <p:nvPr/>
        </p:nvSpPr>
        <p:spPr>
          <a:xfrm>
            <a:off x="3741850" y="1660300"/>
            <a:ext cx="908625" cy="776450"/>
          </a:xfrm>
          <a:custGeom>
            <a:rect b="b" l="l" r="r" t="t"/>
            <a:pathLst>
              <a:path extrusionOk="0" h="31058" w="36345">
                <a:moveTo>
                  <a:pt x="0" y="0"/>
                </a:moveTo>
                <a:cubicBezTo>
                  <a:pt x="5860" y="650"/>
                  <a:pt x="11743" y="4581"/>
                  <a:pt x="14868" y="9581"/>
                </a:cubicBezTo>
                <a:cubicBezTo>
                  <a:pt x="18187" y="14892"/>
                  <a:pt x="18459" y="21951"/>
                  <a:pt x="22468" y="26763"/>
                </a:cubicBezTo>
                <a:cubicBezTo>
                  <a:pt x="25567" y="30483"/>
                  <a:pt x="31503" y="31058"/>
                  <a:pt x="36345" y="31058"/>
                </a:cubicBezTo>
              </a:path>
            </a:pathLst>
          </a:custGeom>
          <a:noFill/>
          <a:ln cap="flat" cmpd="sng" w="28575">
            <a:solidFill>
              <a:srgbClr val="4CAF5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46" name="Google Shape;346;p60"/>
          <p:cNvSpPr/>
          <p:nvPr/>
        </p:nvSpPr>
        <p:spPr>
          <a:xfrm>
            <a:off x="6608125" y="1763611"/>
            <a:ext cx="603000" cy="293175"/>
          </a:xfrm>
          <a:custGeom>
            <a:rect b="b" l="l" r="r" t="t"/>
            <a:pathLst>
              <a:path extrusionOk="0" h="11727" w="24120">
                <a:moveTo>
                  <a:pt x="0" y="11727"/>
                </a:moveTo>
                <a:cubicBezTo>
                  <a:pt x="2923" y="8804"/>
                  <a:pt x="4820" y="4769"/>
                  <a:pt x="8260" y="2476"/>
                </a:cubicBezTo>
                <a:cubicBezTo>
                  <a:pt x="12705" y="-487"/>
                  <a:pt x="18777" y="163"/>
                  <a:pt x="24120" y="163"/>
                </a:cubicBezTo>
              </a:path>
            </a:pathLst>
          </a:custGeom>
          <a:noFill/>
          <a:ln cap="flat" cmpd="sng" w="28575">
            <a:solidFill>
              <a:srgbClr val="4CAF50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alarms</a:t>
            </a:r>
            <a:endParaRPr/>
          </a:p>
        </p:txBody>
      </p:sp>
      <p:sp>
        <p:nvSpPr>
          <p:cNvPr id="352" name="Google Shape;352;p61"/>
          <p:cNvSpPr txBox="1"/>
          <p:nvPr>
            <p:ph idx="1" type="body"/>
          </p:nvPr>
        </p:nvSpPr>
        <p:spPr>
          <a:xfrm>
            <a:off x="311700" y="1381075"/>
            <a:ext cx="8411100" cy="26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App does not need to run for alarm to be active.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Device does not have to be awake.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Does not use resources until it goes off.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with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BroadcastReceiver</a:t>
            </a:r>
            <a:r>
              <a:rPr lang="en"/>
              <a:t> to start services and other operations. </a:t>
            </a:r>
            <a:endParaRPr/>
          </a:p>
        </p:txBody>
      </p:sp>
      <p:sp>
        <p:nvSpPr>
          <p:cNvPr id="353" name="Google Shape;353;p6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Measuring time</a:t>
            </a:r>
            <a:endParaRPr/>
          </a:p>
        </p:txBody>
      </p:sp>
      <p:sp>
        <p:nvSpPr>
          <p:cNvPr id="359" name="Google Shape;359;p62"/>
          <p:cNvSpPr txBox="1"/>
          <p:nvPr>
            <p:ph idx="1" type="body"/>
          </p:nvPr>
        </p:nvSpPr>
        <p:spPr>
          <a:xfrm>
            <a:off x="311700" y="1076275"/>
            <a:ext cx="841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Elapsed Real Time—</a:t>
            </a:r>
            <a:r>
              <a:rPr lang="en"/>
              <a:t>time since system boot.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Independent of time zone and locale. 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Use for intervals and relative time.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Use whenever possible.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Elapsed time includes time device was asleep.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Real Time Clock (RTC)—UTC (wall clock) time.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When time of day at locale matter.</a:t>
            </a:r>
            <a:endParaRPr/>
          </a:p>
        </p:txBody>
      </p:sp>
      <p:sp>
        <p:nvSpPr>
          <p:cNvPr id="360" name="Google Shape;360;p6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Wakeup behavior</a:t>
            </a:r>
            <a:endParaRPr/>
          </a:p>
        </p:txBody>
      </p:sp>
      <p:sp>
        <p:nvSpPr>
          <p:cNvPr id="366" name="Google Shape;366;p63"/>
          <p:cNvSpPr txBox="1"/>
          <p:nvPr>
            <p:ph idx="1" type="body"/>
          </p:nvPr>
        </p:nvSpPr>
        <p:spPr>
          <a:xfrm>
            <a:off x="311700" y="1304875"/>
            <a:ext cx="8411100" cy="30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Wakes up device CPU if screen is off.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Use only for time critical operations.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Can drain battery.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Does not wake up device.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Fires next time device is awake.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Is polite. </a:t>
            </a:r>
            <a:endParaRPr/>
          </a:p>
        </p:txBody>
      </p:sp>
      <p:sp>
        <p:nvSpPr>
          <p:cNvPr id="367" name="Google Shape;367;p6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